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1"/>
  </p:notesMasterIdLst>
  <p:sldIdLst>
    <p:sldId id="256" r:id="rId2"/>
    <p:sldId id="267" r:id="rId3"/>
    <p:sldId id="268" r:id="rId4"/>
    <p:sldId id="270" r:id="rId5"/>
    <p:sldId id="271" r:id="rId6"/>
    <p:sldId id="272" r:id="rId7"/>
    <p:sldId id="273" r:id="rId8"/>
    <p:sldId id="274" r:id="rId9"/>
    <p:sldId id="275" r:id="rId10"/>
  </p:sldIdLst>
  <p:sldSz cx="9144000" cy="5143500" type="screen16x9"/>
  <p:notesSz cx="6858000" cy="9144000"/>
  <p:embeddedFontLst>
    <p:embeddedFont>
      <p:font typeface="Proxima Nova" panose="02000506030000020004" pitchFamily="2" charset="0"/>
      <p:regular r:id=""/>
      <p:bold r:id=""/>
      <p:italic r:id=""/>
      <p:boldItalic r:id=""/>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724"/>
  </p:normalViewPr>
  <p:slideViewPr>
    <p:cSldViewPr snapToGrid="0">
      <p:cViewPr varScale="1">
        <p:scale>
          <a:sx n="138" d="100"/>
          <a:sy n="138" d="100"/>
        </p:scale>
        <p:origin x="88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Notes Placeholder 2"/>
          <p:cNvSpPr>
            <a:spLocks noGrp="1"/>
          </p:cNvSpPr>
          <p:nvPr>
            <p:ph type="body" idx="1"/>
          </p:nvPr>
        </p:nvSpPr>
        <p:spPr/>
        <p:txBody>
          <a:bodyPr/>
          <a:lstStyle/>
          <a:p>
            <a:r>
              <a:t>Let’s look at the problems our Smart Home Climate Control project aims to solve. First, energy efficiency: HVAC systems are among the top consumers of home electricity. By automating control using real-time data and schedules, the system can cut energy usage by up to 30%. Second, enhanced comfort—imagine your room staying at the perfect temperature all night without manual adjustments. Third, the power of remote monitoring: you can warm your house before you even arrive. Lastly, the environmental benefit: smarter energy use leads to lower emissions and a greener footprint. These are real, impactful improvements.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Notes Placeholder 2"/>
          <p:cNvSpPr>
            <a:spLocks noGrp="1"/>
          </p:cNvSpPr>
          <p:nvPr>
            <p:ph type="body" idx="1"/>
          </p:nvPr>
        </p:nvSpPr>
        <p:spPr/>
        <p:txBody>
          <a:bodyPr/>
          <a:lstStyle/>
          <a:p>
            <a:r>
              <a:t>This slide gives an overview of the architecture that powers our smart climate control system. Inputs come from various sensors: DHT22 for temperature and humidity, ultrasonic and infrared for occupancy, and MQ135 for air quality. The core brain is the ESP32 microcontroller, known for robust performance and built-in Wi-Fi—perfect for our needs. Outputs include actuators like fans, windows, and AC units that adjust the indoor environment. All communication happens through the MQTT protocol, a reliable and low-overhead system that connects sensors to controllers and the web dashboard.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Notes Placeholder 2"/>
          <p:cNvSpPr>
            <a:spLocks noGrp="1"/>
          </p:cNvSpPr>
          <p:nvPr>
            <p:ph type="body" idx="1"/>
          </p:nvPr>
        </p:nvSpPr>
        <p:spPr/>
        <p:txBody>
          <a:bodyPr/>
          <a:lstStyle/>
          <a:p>
            <a:r>
              <a:t>The software backbone of our system is built on accessible yet powerful platforms. We use the Arduino IDE for programming our ESP32, as it's lightweight and well-supported. On the backend, Python scripts manage the server logic and handle MQTT communication. At the heart of our messaging system lies the Mosquitto broker—a widely used MQTT platform that's ideal for small and scalable IoT setups. To top it off, we've designed a responsive web dashboard using HTML, CSS, and JavaScript that allows users to monitor and adjust their home climate in real-time.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Notes Placeholder 2"/>
          <p:cNvSpPr>
            <a:spLocks noGrp="1"/>
          </p:cNvSpPr>
          <p:nvPr>
            <p:ph type="body" idx="1"/>
          </p:nvPr>
        </p:nvSpPr>
        <p:spPr/>
        <p:txBody>
          <a:bodyPr/>
          <a:lstStyle/>
          <a:p>
            <a:r>
              <a:t>This slide is reserved for a deeper dive into the code logic of our smart climate control system. It follows a loop structure where sensor data is read and evaluated against thresholds. If a condition is met—for example, high temperature—it triggers appropriate actions via the actuators. All sensor data and commands are handled over MQTT to maintain a lightweight and responsive communication loop. You can later add screenshots or snippets of your core functions here.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Notes Placeholder 2"/>
          <p:cNvSpPr>
            <a:spLocks noGrp="1"/>
          </p:cNvSpPr>
          <p:nvPr>
            <p:ph type="body" idx="1"/>
          </p:nvPr>
        </p:nvSpPr>
        <p:spPr/>
        <p:txBody>
          <a:bodyPr/>
          <a:lstStyle/>
          <a:p>
            <a:r>
              <a:t>We evaluated our system using actual sensor deployments and recorded temperature and humidity data over time. The data showed the system's ability to maintain a stable indoor climate. On the energy front, the system achieved an estimated 25% reduction in power use by minimizing unnecessary HVAC operations. The response latency was minimal—within 1 to 2 seconds after sensor detection, which is sufficient for smooth real-time actuation. These tests were conducted in a mock apartment setup to simulate real-world conditions and routines like pre-cooling worked flawlessly.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Notes Placeholder 2"/>
          <p:cNvSpPr>
            <a:spLocks noGrp="1"/>
          </p:cNvSpPr>
          <p:nvPr>
            <p:ph type="body" idx="1"/>
          </p:nvPr>
        </p:nvSpPr>
        <p:spPr/>
        <p:txBody>
          <a:bodyPr/>
          <a:lstStyle/>
          <a:p>
            <a:r>
              <a:t>This slide serves as a placeholder for reflecting on the technical and logistical hurdles faced during the project. You can elaborate on real issues like dropped MQTT connections, inconsistent sensor readings, and challenges in debugging the code logic when handling multiple sensor inputs. Addressing these would show your problem-solving approach and readiness for future improvements.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Notes Placeholder 2"/>
          <p:cNvSpPr>
            <a:spLocks noGrp="1"/>
          </p:cNvSpPr>
          <p:nvPr>
            <p:ph type="body" idx="1"/>
          </p:nvPr>
        </p:nvSpPr>
        <p:spPr/>
        <p:txBody>
          <a:bodyPr/>
          <a:lstStyle/>
          <a:p>
            <a:r>
              <a:t>Looking forward, there are several exciting areas to expand the scope of our system. First, integrating machine learning would enable the system to analyze usage data and automatically adapt settings to user behavior. We also aim to support voice control through Google Assistant or Alexa, making it even more user-friendly. Another key area is sustainability—by powering the system with solar energy, we can greatly reduce its environmental impact. Finally, we plan to expand it to support multiple rooms, ensuring full-house smart climate management.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Notes Placeholder 2"/>
          <p:cNvSpPr>
            <a:spLocks noGrp="1"/>
          </p:cNvSpPr>
          <p:nvPr>
            <p:ph type="body" idx="1"/>
          </p:nvPr>
        </p:nvSpPr>
        <p:spPr/>
        <p:txBody>
          <a:bodyPr/>
          <a:lstStyle/>
          <a:p>
            <a:r>
              <a:t>In conclusion, our Smart Home Climate Control project delivers meaningful benefits across convenience, efficiency, and sustainability. By leveraging smart sensors, microcontrollers, and MQTT communication, the system provides precise, automated control that enhances comfort while saving energy. The project also allowed us to apply key IoT concepts in practice—from real-time sensor handling to frontend-dashboard integration. This initiative not only solves real-world problems but also strengthens our technical foundations for future innovations.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1"/>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2"/>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60" name="Google Shape;60;p12"/>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userDrawn="1">
  <p:cSld name="SECTION_HEADER">
    <p:bg>
      <p:bgPr>
        <a:solidFill>
          <a:schemeClr val="dk1"/>
        </a:solidFill>
        <a:effectLst/>
      </p:bgPr>
    </p:bg>
    <p:spTree>
      <p:nvGrpSpPr>
        <p:cNvPr id="1"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5" name="Google Shape;15;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304875"/>
            <a:ext cx="85206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subTitle" idx="2"/>
          </p:nvPr>
        </p:nvSpPr>
        <p:spPr>
          <a:xfrm>
            <a:off x="387975" y="789025"/>
            <a:ext cx="8520600" cy="8331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userDrawn="1">
  <p:cSld name="TITLE_AND_BODY_1">
    <p:spTree>
      <p:nvGrpSpPr>
        <p:cNvPr id="1"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hasCustomPrompt="1"/>
          </p:nvPr>
        </p:nvSpPr>
        <p:spPr>
          <a:xfrm>
            <a:off x="311700" y="0"/>
            <a:ext cx="8520600" cy="712925"/>
          </a:xfrm>
          <a:prstGeom prst="rect">
            <a:avLst/>
          </a:prstGeom>
        </p:spPr>
        <p:txBody>
          <a:bodyPr spcFirstLastPara="1" wrap="square" lIns="91425" tIns="91425" rIns="91425" bIns="91425" anchor="ctr"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dirty="0"/>
              <a:t>Agenda</a:t>
            </a:r>
            <a:endParaRPr dirty="0"/>
          </a:p>
        </p:txBody>
      </p:sp>
      <p:sp>
        <p:nvSpPr>
          <p:cNvPr id="26" name="Google Shape;26;p5"/>
          <p:cNvSpPr txBox="1">
            <a:spLocks noGrp="1"/>
          </p:cNvSpPr>
          <p:nvPr>
            <p:ph type="body" idx="1"/>
          </p:nvPr>
        </p:nvSpPr>
        <p:spPr>
          <a:xfrm>
            <a:off x="311700" y="1194734"/>
            <a:ext cx="8520600" cy="3850965"/>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SzPts val="16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dirty="0"/>
          </a:p>
        </p:txBody>
      </p:sp>
      <p:sp>
        <p:nvSpPr>
          <p:cNvPr id="27" name="Google Shape;27;p5"/>
          <p:cNvSpPr txBox="1">
            <a:spLocks noGrp="1"/>
          </p:cNvSpPr>
          <p:nvPr>
            <p:ph type="sldNum" idx="12"/>
          </p:nvPr>
        </p:nvSpPr>
        <p:spPr>
          <a:xfrm>
            <a:off x="8832297" y="4863993"/>
            <a:ext cx="311411" cy="192824"/>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10" name="Subtitle 1">
            <a:extLst>
              <a:ext uri="{FF2B5EF4-FFF2-40B4-BE49-F238E27FC236}">
                <a16:creationId xmlns:a16="http://schemas.microsoft.com/office/drawing/2014/main" id="{0D296A4F-FF01-A06E-7AAA-3D203B6399A4}"/>
              </a:ext>
            </a:extLst>
          </p:cNvPr>
          <p:cNvSpPr>
            <a:spLocks noGrp="1"/>
          </p:cNvSpPr>
          <p:nvPr>
            <p:ph type="subTitle" idx="13"/>
          </p:nvPr>
        </p:nvSpPr>
        <p:spPr>
          <a:xfrm>
            <a:off x="311699" y="712926"/>
            <a:ext cx="8520599" cy="481810"/>
          </a:xfrm>
        </p:spPr>
        <p:txBody>
          <a:bodyPr tIns="0" anchor="t">
            <a:normAutofit/>
          </a:bodyPr>
          <a:lstStyle>
            <a:lvl1pPr marL="0" indent="0" algn="l">
              <a:lnSpc>
                <a:spcPct val="100000"/>
              </a:lnSpc>
              <a:buNone/>
              <a:defRPr sz="1600"/>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a:t>Click to edit Master subtitle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body" idx="1"/>
          </p:nvPr>
        </p:nvSpPr>
        <p:spPr>
          <a:xfrm>
            <a:off x="311700" y="13810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6"/>
          <p:cNvSpPr txBox="1">
            <a:spLocks noGrp="1"/>
          </p:cNvSpPr>
          <p:nvPr>
            <p:ph type="subTitle" idx="3"/>
          </p:nvPr>
        </p:nvSpPr>
        <p:spPr>
          <a:xfrm>
            <a:off x="386975" y="8640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4" name="Google Shape;34;p6"/>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w="19050" cap="flat" cmpd="sng">
            <a:solidFill>
              <a:schemeClr val="dk1"/>
            </a:solidFill>
            <a:prstDash val="solid"/>
            <a:round/>
            <a:headEnd type="none" w="sm" len="sm"/>
            <a:tailEnd type="none" w="sm" len="sm"/>
          </a:ln>
        </p:spPr>
      </p:cxn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10"/>
          <p:cNvSpPr txBox="1">
            <a:spLocks noGrp="1"/>
          </p:cNvSpPr>
          <p:nvPr>
            <p:ph type="body" idx="1"/>
          </p:nvPr>
        </p:nvSpPr>
        <p:spPr>
          <a:xfrm>
            <a:off x="3117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0" name="Google Shape;50;p10"/>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1" name="Google Shape;51;p10"/>
          <p:cNvSpPr txBox="1">
            <a:spLocks noGrp="1"/>
          </p:cNvSpPr>
          <p:nvPr>
            <p:ph type="subTitle" idx="3"/>
          </p:nvPr>
        </p:nvSpPr>
        <p:spPr>
          <a:xfrm>
            <a:off x="386975" y="7878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52" name="Google Shape;52;p10"/>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
        <p:nvSpPr>
          <p:cNvPr id="53" name="Google Shape;53;p10"/>
          <p:cNvSpPr txBox="1">
            <a:spLocks noGrp="1"/>
          </p:cNvSpPr>
          <p:nvPr>
            <p:ph type="sldNum" idx="5"/>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C93EF-7AF9-679C-90E8-EFD7D1EE408D}"/>
              </a:ext>
            </a:extLst>
          </p:cNvPr>
          <p:cNvSpPr>
            <a:spLocks noGrp="1"/>
          </p:cNvSpPr>
          <p:nvPr>
            <p:ph type="ctrTitle"/>
          </p:nvPr>
        </p:nvSpPr>
        <p:spPr>
          <a:xfrm>
            <a:off x="3656981" y="810000"/>
            <a:ext cx="4730400" cy="1638900"/>
          </a:xfrm>
        </p:spPr>
        <p:txBody>
          <a:bodyPr>
            <a:normAutofit fontScale="90000"/>
          </a:bodyPr>
          <a:lstStyle/>
          <a:p>
            <a:r>
              <a:rPr lang="en-US"/>
              <a:t>Home Weather Control System</a:t>
            </a:r>
          </a:p>
        </p:txBody>
      </p:sp>
      <p:sp>
        <p:nvSpPr>
          <p:cNvPr id="3" name="Subtitle 2">
            <a:extLst>
              <a:ext uri="{FF2B5EF4-FFF2-40B4-BE49-F238E27FC236}">
                <a16:creationId xmlns:a16="http://schemas.microsoft.com/office/drawing/2014/main" id="{B825EC23-7EF2-97EE-7525-A1748D7C66F4}"/>
              </a:ext>
            </a:extLst>
          </p:cNvPr>
          <p:cNvSpPr>
            <a:spLocks noGrp="1"/>
          </p:cNvSpPr>
          <p:nvPr>
            <p:ph type="subTitle" idx="1"/>
          </p:nvPr>
        </p:nvSpPr>
        <p:spPr>
          <a:xfrm>
            <a:off x="3656981" y="3051000"/>
            <a:ext cx="4829794" cy="1460269"/>
          </a:xfrm>
        </p:spPr>
        <p:txBody>
          <a:bodyPr>
            <a:normAutofit fontScale="85000" lnSpcReduction="20000"/>
          </a:bodyPr>
          <a:lstStyle/>
          <a:p>
            <a:pPr>
              <a:spcAft>
                <a:spcPts val="450"/>
              </a:spcAft>
            </a:pPr>
            <a:r>
              <a:rPr lang="en-US" dirty="0"/>
              <a:t>Team 46</a:t>
            </a:r>
          </a:p>
          <a:p>
            <a:pPr>
              <a:spcAft>
                <a:spcPts val="450"/>
              </a:spcAft>
            </a:pPr>
            <a:r>
              <a:rPr lang="en-US" dirty="0"/>
              <a:t>Kushagra Agrawal – 2024101110</a:t>
            </a:r>
          </a:p>
          <a:p>
            <a:pPr>
              <a:spcAft>
                <a:spcPts val="450"/>
              </a:spcAft>
            </a:pPr>
            <a:r>
              <a:rPr lang="en-US" dirty="0"/>
              <a:t>Devshree Vyas – 2024111003</a:t>
            </a:r>
          </a:p>
          <a:p>
            <a:pPr>
              <a:spcAft>
                <a:spcPts val="450"/>
              </a:spcAft>
            </a:pPr>
            <a:r>
              <a:rPr lang="en-US" dirty="0"/>
              <a:t>Samarth Rao - 2024111035</a:t>
            </a:r>
          </a:p>
          <a:p>
            <a:pPr>
              <a:spcAft>
                <a:spcPts val="450"/>
              </a:spcAft>
            </a:pPr>
            <a:endParaRPr lang="en-US" dirty="0"/>
          </a:p>
        </p:txBody>
      </p:sp>
      <p:pic>
        <p:nvPicPr>
          <p:cNvPr id="4" name="Picture 3">
            <a:extLst>
              <a:ext uri="{FF2B5EF4-FFF2-40B4-BE49-F238E27FC236}">
                <a16:creationId xmlns:a16="http://schemas.microsoft.com/office/drawing/2014/main" id="{32BF89D9-8CC0-84B0-CDB6-7B9A5C2B6A6F}"/>
              </a:ext>
            </a:extLst>
          </p:cNvPr>
          <p:cNvPicPr>
            <a:picLocks noChangeAspect="1"/>
          </p:cNvPicPr>
          <p:nvPr/>
        </p:nvPicPr>
        <p:blipFill>
          <a:blip r:embed="rId2"/>
          <a:srcRect l="13966" r="31805"/>
          <a:stretch/>
        </p:blipFill>
        <p:spPr>
          <a:xfrm>
            <a:off x="16" y="8"/>
            <a:ext cx="2897966" cy="5143492"/>
          </a:xfrm>
          <a:prstGeom prst="rect">
            <a:avLst/>
          </a:prstGeom>
        </p:spPr>
      </p:pic>
    </p:spTree>
    <p:extLst>
      <p:ext uri="{BB962C8B-B14F-4D97-AF65-F5344CB8AC3E}">
        <p14:creationId xmlns:p14="http://schemas.microsoft.com/office/powerpoint/2010/main" val="9902284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4799" y="121092"/>
            <a:ext cx="8520600" cy="712925"/>
          </a:xfrm>
        </p:spPr>
        <p:txBody>
          <a:bodyPr>
            <a:normAutofit/>
          </a:bodyPr>
          <a:lstStyle/>
          <a:p>
            <a:r>
              <a:rPr lang="en-IN" sz="2800" dirty="0"/>
              <a:t>Challenges Solved by Smart Climate Control</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599" y="1467260"/>
            <a:ext cx="4190999" cy="2500685"/>
          </a:xfrm>
          <a:prstGeom prst="rect">
            <a:avLst/>
          </a:prstGeom>
          <a:noFill/>
          <a:ln>
            <a:noFill/>
          </a:ln>
        </p:spPr>
        <p:txBody>
          <a:bodyPr wrap="square" lIns="190500" tIns="0" rIns="0" bIns="190500" anchor="t">
            <a:spAutoFit/>
          </a:bodyPr>
          <a:lstStyle/>
          <a:p>
            <a:pPr marL="228600" lvl="1" indent="-91440" algn="l">
              <a:spcBef>
                <a:spcPts val="1200"/>
              </a:spcBef>
              <a:spcAft>
                <a:spcPts val="0"/>
              </a:spcAft>
              <a:buSzPct val="100000"/>
              <a:buFont typeface="Arial"/>
              <a:buChar char="•"/>
            </a:pPr>
            <a:r>
              <a:rPr sz="1300" b="1" i="0" dirty="0">
                <a:solidFill>
                  <a:srgbClr val="002060"/>
                </a:solidFill>
                <a:latin typeface="Proxima Nova"/>
              </a:rPr>
              <a:t>Enhanced Comfort:</a:t>
            </a:r>
            <a:r>
              <a:rPr sz="1300" b="0" i="0" dirty="0">
                <a:solidFill>
                  <a:srgbClr val="002060"/>
                </a:solidFill>
                <a:latin typeface="Proxima Nova"/>
              </a:rPr>
              <a:t> System adjusts indoor climate in real-time based on occupancy</a:t>
            </a:r>
            <a:r>
              <a:rPr lang="en-US" sz="1300" b="0" i="0" dirty="0">
                <a:solidFill>
                  <a:srgbClr val="002060"/>
                </a:solidFill>
                <a:latin typeface="Proxima Nova"/>
              </a:rPr>
              <a:t>, temperature and humidity</a:t>
            </a:r>
            <a:r>
              <a:rPr sz="1300" b="0" i="0" dirty="0">
                <a:solidFill>
                  <a:srgbClr val="002060"/>
                </a:solidFill>
                <a:latin typeface="Proxima Nova"/>
              </a:rPr>
              <a:t> conditions</a:t>
            </a:r>
            <a:r>
              <a:rPr lang="en-US" sz="1300" dirty="0">
                <a:solidFill>
                  <a:srgbClr val="002060"/>
                </a:solidFill>
                <a:latin typeface="Proxima Nova"/>
              </a:rPr>
              <a:t> as well as CO</a:t>
            </a:r>
            <a:r>
              <a:rPr lang="en-US" sz="1300" baseline="-25000" dirty="0">
                <a:solidFill>
                  <a:srgbClr val="002060"/>
                </a:solidFill>
                <a:latin typeface="Proxima Nova"/>
              </a:rPr>
              <a:t>2</a:t>
            </a:r>
            <a:r>
              <a:rPr lang="en-US" sz="1300" dirty="0">
                <a:solidFill>
                  <a:srgbClr val="002060"/>
                </a:solidFill>
                <a:latin typeface="Proxima Nova"/>
              </a:rPr>
              <a:t> levels in the room.</a:t>
            </a:r>
            <a:endParaRPr sz="1300" b="0" i="0" dirty="0">
              <a:solidFill>
                <a:srgbClr val="002060"/>
              </a:solidFill>
              <a:latin typeface="Proxima Nova"/>
            </a:endParaRPr>
          </a:p>
          <a:p>
            <a:pPr marL="228600" lvl="1" indent="-91440" algn="l">
              <a:spcBef>
                <a:spcPts val="1200"/>
              </a:spcBef>
              <a:spcAft>
                <a:spcPts val="0"/>
              </a:spcAft>
              <a:buSzPct val="100000"/>
              <a:buFont typeface="Arial"/>
              <a:buChar char="•"/>
            </a:pPr>
            <a:r>
              <a:rPr sz="1300" b="1" i="0" dirty="0">
                <a:solidFill>
                  <a:srgbClr val="002060"/>
                </a:solidFill>
                <a:latin typeface="Proxima Nova"/>
              </a:rPr>
              <a:t>Remote Control:</a:t>
            </a:r>
            <a:r>
              <a:rPr sz="1300" b="0" i="0" dirty="0">
                <a:solidFill>
                  <a:srgbClr val="002060"/>
                </a:solidFill>
                <a:latin typeface="Proxima Nova"/>
              </a:rPr>
              <a:t> Users can control temperature remotely via </a:t>
            </a:r>
            <a:r>
              <a:rPr lang="en-US" sz="1300" b="0" i="0" dirty="0">
                <a:solidFill>
                  <a:srgbClr val="002060"/>
                </a:solidFill>
                <a:latin typeface="Proxima Nova"/>
              </a:rPr>
              <a:t>our website – kushagra</a:t>
            </a:r>
            <a:r>
              <a:rPr lang="en-US" sz="1300" dirty="0">
                <a:solidFill>
                  <a:srgbClr val="002060"/>
                </a:solidFill>
                <a:latin typeface="Proxima Nova"/>
              </a:rPr>
              <a:t>1310.github.io/</a:t>
            </a:r>
            <a:r>
              <a:rPr lang="en-US" sz="1300" dirty="0" err="1">
                <a:solidFill>
                  <a:srgbClr val="002060"/>
                </a:solidFill>
                <a:latin typeface="Proxima Nova"/>
              </a:rPr>
              <a:t>IIOT_Project</a:t>
            </a:r>
            <a:endParaRPr sz="1300" b="0" i="0" dirty="0">
              <a:solidFill>
                <a:srgbClr val="002060"/>
              </a:solidFill>
              <a:latin typeface="Proxima Nova"/>
            </a:endParaRPr>
          </a:p>
          <a:p>
            <a:pPr marL="228600" lvl="1" indent="-91440" algn="l">
              <a:spcBef>
                <a:spcPts val="1200"/>
              </a:spcBef>
              <a:spcAft>
                <a:spcPts val="0"/>
              </a:spcAft>
              <a:buSzPct val="100000"/>
              <a:buFont typeface="Arial"/>
              <a:buChar char="•"/>
            </a:pPr>
            <a:r>
              <a:rPr sz="1300" b="1" i="0" dirty="0">
                <a:solidFill>
                  <a:srgbClr val="002060"/>
                </a:solidFill>
                <a:latin typeface="Proxima Nova"/>
              </a:rPr>
              <a:t>Environmental Impact:</a:t>
            </a:r>
            <a:r>
              <a:rPr sz="1300" b="0" i="0" dirty="0">
                <a:solidFill>
                  <a:srgbClr val="002060"/>
                </a:solidFill>
                <a:latin typeface="Proxima Nova"/>
              </a:rPr>
              <a:t> Reduces unnecessary power consumption and carbon emissions, contributing to eco-friendly living.</a:t>
            </a:r>
          </a:p>
        </p:txBody>
      </p:sp>
      <p:sp>
        <p:nvSpPr>
          <p:cNvPr id="10" name="Rectangle 9"/>
          <p:cNvSpPr/>
          <p:nvPr/>
        </p:nvSpPr>
        <p:spPr>
          <a:xfrm>
            <a:off x="47244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image.png"/>
          <p:cNvPicPr>
            <a:picLocks noChangeAspect="1"/>
          </p:cNvPicPr>
          <p:nvPr/>
        </p:nvPicPr>
        <p:blipFill>
          <a:blip r:embed="rId3"/>
          <a:stretch>
            <a:fillRect/>
          </a:stretch>
        </p:blipFill>
        <p:spPr>
          <a:xfrm>
            <a:off x="4724400" y="146726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38499"/>
          </a:xfrm>
          <a:prstGeom prst="rect">
            <a:avLst/>
          </a:prstGeom>
          <a:noFill/>
          <a:ln>
            <a:noFill/>
          </a:ln>
        </p:spPr>
        <p:txBody>
          <a:bodyPr wrap="square" lIns="0" tIns="0" rIns="0" bIns="0" anchor="t">
            <a:spAutoFit/>
          </a:bodyPr>
          <a:lstStyle/>
          <a:p>
            <a:pPr algn="r">
              <a:spcAft>
                <a:spcPts val="1200"/>
              </a:spcAft>
            </a:pPr>
            <a:r>
              <a:rPr lang="en-US" sz="900" b="0" i="0" dirty="0">
                <a:solidFill>
                  <a:srgbClr val="616161"/>
                </a:solidFill>
                <a:latin typeface="Proxima Nova"/>
              </a:rPr>
              <a:t>Replace with our own photo</a:t>
            </a:r>
            <a:endParaRPr sz="900" b="0" i="0" dirty="0">
              <a:solidFill>
                <a:srgbClr val="616161"/>
              </a:solidFill>
              <a:latin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System Architecture Overview</a:t>
            </a:r>
          </a:p>
        </p:txBody>
      </p:sp>
      <p:sp>
        <p:nvSpPr>
          <p:cNvPr id="4" name="Subtitle 3"/>
          <p:cNvSpPr>
            <a:spLocks noGrp="1"/>
          </p:cNvSpPr>
          <p:nvPr>
            <p:ph type="subTitle" idx="13"/>
          </p:nvPr>
        </p:nvSpPr>
        <p:spPr/>
        <p:txBody>
          <a:bodyPr>
            <a:normAutofit/>
          </a:bodyPr>
          <a:lstStyle/>
          <a:p>
            <a:r>
              <a:rPr dirty="0"/>
              <a:t>End-to-End Smart Climate Control Flow</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957220"/>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chemeClr val="tx1"/>
                </a:solidFill>
                <a:latin typeface="Proxima Nova"/>
              </a:rPr>
              <a:t>Sensors as Input:</a:t>
            </a:r>
            <a:r>
              <a:rPr sz="1300" b="0" i="0" dirty="0">
                <a:solidFill>
                  <a:schemeClr val="tx1"/>
                </a:solidFill>
                <a:latin typeface="Proxima Nova"/>
              </a:rPr>
              <a:t> DHT22 (temperature/humidity), Ultrasonic, Infrared, MQ135 for real-time environment data.</a:t>
            </a:r>
          </a:p>
          <a:p>
            <a:pPr marL="228600" lvl="1" indent="-91440" algn="l">
              <a:spcBef>
                <a:spcPts val="1200"/>
              </a:spcBef>
              <a:spcAft>
                <a:spcPts val="0"/>
              </a:spcAft>
              <a:buSzPct val="100000"/>
              <a:buFont typeface="Arial"/>
              <a:buChar char="•"/>
            </a:pPr>
            <a:r>
              <a:rPr sz="1300" b="1" i="0" dirty="0">
                <a:solidFill>
                  <a:schemeClr val="tx1"/>
                </a:solidFill>
                <a:latin typeface="Proxima Nova"/>
              </a:rPr>
              <a:t>ESP32 Microcontroller:</a:t>
            </a:r>
            <a:r>
              <a:rPr sz="1300" b="0" i="0" dirty="0">
                <a:solidFill>
                  <a:schemeClr val="tx1"/>
                </a:solidFill>
                <a:latin typeface="Proxima Nova"/>
              </a:rPr>
              <a:t> Chosen </a:t>
            </a:r>
            <a:r>
              <a:rPr lang="en-IN" sz="1300" b="0" i="0" dirty="0">
                <a:solidFill>
                  <a:schemeClr val="tx1"/>
                </a:solidFill>
                <a:latin typeface="Proxima Nova"/>
              </a:rPr>
              <a:t>for </a:t>
            </a:r>
            <a:r>
              <a:rPr lang="en-US" sz="1300" b="0" i="0" dirty="0">
                <a:solidFill>
                  <a:schemeClr val="tx1"/>
                </a:solidFill>
                <a:latin typeface="Proxima Nova"/>
              </a:rPr>
              <a:t>its usability with </a:t>
            </a:r>
            <a:r>
              <a:rPr sz="1300" b="0" i="0" dirty="0">
                <a:solidFill>
                  <a:schemeClr val="tx1"/>
                </a:solidFill>
                <a:latin typeface="Proxima Nova"/>
              </a:rPr>
              <a:t>Wi-Fi;</a:t>
            </a:r>
            <a:r>
              <a:rPr lang="en-US" sz="1300" b="0" i="0" dirty="0">
                <a:solidFill>
                  <a:schemeClr val="tx1"/>
                </a:solidFill>
                <a:latin typeface="Proxima Nova"/>
              </a:rPr>
              <a:t> and</a:t>
            </a:r>
            <a:r>
              <a:rPr sz="1300" b="0" i="0" dirty="0">
                <a:solidFill>
                  <a:schemeClr val="tx1"/>
                </a:solidFill>
                <a:latin typeface="Proxima Nova"/>
              </a:rPr>
              <a:t> handles logic and controls outputs.</a:t>
            </a:r>
          </a:p>
          <a:p>
            <a:pPr marL="228600" lvl="1" indent="-91440" algn="l">
              <a:spcBef>
                <a:spcPts val="1200"/>
              </a:spcBef>
              <a:spcAft>
                <a:spcPts val="0"/>
              </a:spcAft>
              <a:buSzPct val="100000"/>
              <a:buFont typeface="Arial"/>
              <a:buChar char="•"/>
            </a:pPr>
            <a:r>
              <a:rPr sz="1300" b="1" i="0" dirty="0">
                <a:solidFill>
                  <a:schemeClr val="tx1"/>
                </a:solidFill>
                <a:latin typeface="Proxima Nova"/>
              </a:rPr>
              <a:t>Actuators as Output:</a:t>
            </a:r>
            <a:r>
              <a:rPr sz="1300" b="0" i="0" dirty="0">
                <a:solidFill>
                  <a:schemeClr val="tx1"/>
                </a:solidFill>
                <a:latin typeface="Proxima Nova"/>
              </a:rPr>
              <a:t> </a:t>
            </a:r>
            <a:r>
              <a:rPr lang="en-US" sz="1300" b="0" i="0" dirty="0">
                <a:solidFill>
                  <a:schemeClr val="tx1"/>
                </a:solidFill>
                <a:latin typeface="Proxima Nova"/>
              </a:rPr>
              <a:t>Representational</a:t>
            </a:r>
            <a:r>
              <a:rPr sz="1300" b="0" i="0" dirty="0">
                <a:solidFill>
                  <a:schemeClr val="tx1"/>
                </a:solidFill>
                <a:latin typeface="Proxima Nova"/>
              </a:rPr>
              <a:t> AC</a:t>
            </a:r>
            <a:r>
              <a:rPr lang="en-US" sz="1300" b="0" i="0" dirty="0">
                <a:solidFill>
                  <a:schemeClr val="tx1"/>
                </a:solidFill>
                <a:latin typeface="Proxima Nova"/>
              </a:rPr>
              <a:t> (with LEDs)</a:t>
            </a:r>
            <a:r>
              <a:rPr sz="1300" b="0" i="0" dirty="0">
                <a:solidFill>
                  <a:schemeClr val="tx1"/>
                </a:solidFill>
                <a:latin typeface="Proxima Nova"/>
              </a:rPr>
              <a:t>, fan, automatic window—triggered based on sensor data and rules.</a:t>
            </a:r>
          </a:p>
          <a:p>
            <a:pPr marL="228600" lvl="1" indent="-91440" algn="l">
              <a:spcBef>
                <a:spcPts val="1200"/>
              </a:spcBef>
              <a:spcAft>
                <a:spcPts val="0"/>
              </a:spcAft>
              <a:buSzPct val="100000"/>
              <a:buFont typeface="Arial"/>
              <a:buChar char="•"/>
            </a:pPr>
            <a:r>
              <a:rPr sz="1300" b="1" i="0" dirty="0">
                <a:solidFill>
                  <a:schemeClr val="tx1"/>
                </a:solidFill>
                <a:latin typeface="Proxima Nova"/>
              </a:rPr>
              <a:t>MQTT Protocol:</a:t>
            </a:r>
            <a:r>
              <a:rPr sz="1300" b="0" i="0" dirty="0">
                <a:solidFill>
                  <a:schemeClr val="tx1"/>
                </a:solidFill>
                <a:latin typeface="Proxima Nova"/>
              </a:rPr>
              <a:t> Efficient, lightweight communication across IoT devices; ensures low latency.</a:t>
            </a:r>
          </a:p>
        </p:txBody>
      </p:sp>
      <p:sp>
        <p:nvSpPr>
          <p:cNvPr id="10" name="Rectangle 9"/>
          <p:cNvSpPr/>
          <p:nvPr/>
        </p:nvSpPr>
        <p:spPr>
          <a:xfrm>
            <a:off x="47244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image.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38499"/>
          </a:xfrm>
          <a:prstGeom prst="rect">
            <a:avLst/>
          </a:prstGeom>
          <a:noFill/>
          <a:ln>
            <a:noFill/>
          </a:ln>
        </p:spPr>
        <p:txBody>
          <a:bodyPr wrap="square" lIns="0" tIns="0" rIns="0" bIns="0" anchor="t">
            <a:spAutoFit/>
          </a:bodyPr>
          <a:lstStyle/>
          <a:p>
            <a:pPr algn="r">
              <a:spcAft>
                <a:spcPts val="1200"/>
              </a:spcAft>
            </a:pPr>
            <a:r>
              <a:rPr lang="en-IN" sz="900" b="0" i="0" dirty="0">
                <a:solidFill>
                  <a:srgbClr val="616161"/>
                </a:solidFill>
                <a:latin typeface="Proxima Nova"/>
              </a:rPr>
              <a:t>Replace this with our photo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Software Stack</a:t>
            </a:r>
            <a:endParaRPr dirty="0"/>
          </a:p>
        </p:txBody>
      </p:sp>
      <p:sp>
        <p:nvSpPr>
          <p:cNvPr id="4" name="Subtitle 3"/>
          <p:cNvSpPr>
            <a:spLocks noGrp="1"/>
          </p:cNvSpPr>
          <p:nvPr>
            <p:ph type="subTitle" idx="13"/>
          </p:nvPr>
        </p:nvSpPr>
        <p:spPr/>
        <p:txBody>
          <a:bodyPr>
            <a:normAutofit/>
          </a:bodyPr>
          <a:lstStyle/>
          <a:p>
            <a:r>
              <a:rPr dirty="0"/>
              <a:t>Tools Powering the Smart Home System</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357056"/>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chemeClr val="tx1"/>
                </a:solidFill>
                <a:latin typeface="Proxima Nova"/>
              </a:rPr>
              <a:t>Arduino IDE:</a:t>
            </a:r>
            <a:r>
              <a:rPr sz="1300" b="0" i="0" dirty="0">
                <a:solidFill>
                  <a:schemeClr val="tx1"/>
                </a:solidFill>
                <a:latin typeface="Proxima Nova"/>
              </a:rPr>
              <a:t> Primary development environment for ESP32 microcontroller coding in C/C++.</a:t>
            </a:r>
          </a:p>
          <a:p>
            <a:pPr marL="228600" lvl="1" indent="-91440" algn="l">
              <a:spcBef>
                <a:spcPts val="1200"/>
              </a:spcBef>
              <a:spcAft>
                <a:spcPts val="0"/>
              </a:spcAft>
              <a:buSzPct val="100000"/>
              <a:buFont typeface="Arial"/>
              <a:buChar char="•"/>
            </a:pPr>
            <a:r>
              <a:rPr sz="1300" b="1" i="0" dirty="0">
                <a:solidFill>
                  <a:schemeClr val="tx1"/>
                </a:solidFill>
                <a:latin typeface="Proxima Nova"/>
              </a:rPr>
              <a:t>Python:</a:t>
            </a:r>
            <a:r>
              <a:rPr sz="1300" b="0" i="0" dirty="0">
                <a:solidFill>
                  <a:schemeClr val="tx1"/>
                </a:solidFill>
                <a:latin typeface="Proxima Nova"/>
              </a:rPr>
              <a:t> Used for backend processing and MQTT message handling on the server side.</a:t>
            </a:r>
          </a:p>
          <a:p>
            <a:pPr marL="228600" lvl="1" indent="-91440" algn="l">
              <a:spcBef>
                <a:spcPts val="1200"/>
              </a:spcBef>
              <a:spcAft>
                <a:spcPts val="0"/>
              </a:spcAft>
              <a:buSzPct val="100000"/>
              <a:buFont typeface="Arial"/>
              <a:buChar char="•"/>
            </a:pPr>
            <a:r>
              <a:rPr sz="1300" b="1" i="0" dirty="0" err="1">
                <a:solidFill>
                  <a:schemeClr val="tx1"/>
                </a:solidFill>
                <a:latin typeface="Proxima Nova"/>
              </a:rPr>
              <a:t>Mosquitto</a:t>
            </a:r>
            <a:r>
              <a:rPr sz="1300" b="1" i="0" dirty="0">
                <a:solidFill>
                  <a:schemeClr val="tx1"/>
                </a:solidFill>
                <a:latin typeface="Proxima Nova"/>
              </a:rPr>
              <a:t> Broker:</a:t>
            </a:r>
            <a:r>
              <a:rPr sz="1300" b="0" i="0" dirty="0">
                <a:solidFill>
                  <a:schemeClr val="tx1"/>
                </a:solidFill>
                <a:latin typeface="Proxima Nova"/>
              </a:rPr>
              <a:t> </a:t>
            </a:r>
            <a:r>
              <a:rPr lang="en-US" sz="1300" b="0" i="0" dirty="0">
                <a:solidFill>
                  <a:schemeClr val="tx1"/>
                </a:solidFill>
                <a:latin typeface="Proxima Nova"/>
              </a:rPr>
              <a:t>Manages communication between sensors, the dashboard and the actuators</a:t>
            </a:r>
            <a:endParaRPr sz="1300" b="0" i="0" dirty="0">
              <a:solidFill>
                <a:schemeClr val="tx1"/>
              </a:solidFill>
              <a:latin typeface="Proxima Nova"/>
            </a:endParaRPr>
          </a:p>
          <a:p>
            <a:pPr marL="228600" lvl="1" indent="-91440" algn="l">
              <a:spcBef>
                <a:spcPts val="1200"/>
              </a:spcBef>
              <a:spcAft>
                <a:spcPts val="0"/>
              </a:spcAft>
              <a:buSzPct val="100000"/>
              <a:buFont typeface="Arial"/>
              <a:buChar char="•"/>
            </a:pPr>
            <a:r>
              <a:rPr sz="1300" b="1" i="0" dirty="0">
                <a:solidFill>
                  <a:schemeClr val="tx1"/>
                </a:solidFill>
                <a:latin typeface="Proxima Nova"/>
              </a:rPr>
              <a:t>Web Dashboard:</a:t>
            </a:r>
            <a:r>
              <a:rPr sz="1300" b="0" i="0" dirty="0">
                <a:solidFill>
                  <a:schemeClr val="tx1"/>
                </a:solidFill>
                <a:latin typeface="Proxima Nova"/>
              </a:rPr>
              <a:t> HTML/CSS interface for real-time climate control and monitoring.</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image.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Felipe Faria on Unsplash</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Code Logic</a:t>
            </a:r>
          </a:p>
        </p:txBody>
      </p:sp>
      <p:sp>
        <p:nvSpPr>
          <p:cNvPr id="4" name="Subtitle 3"/>
          <p:cNvSpPr>
            <a:spLocks noGrp="1"/>
          </p:cNvSpPr>
          <p:nvPr>
            <p:ph type="subTitle" idx="13"/>
          </p:nvPr>
        </p:nvSpPr>
        <p:spPr/>
        <p:txBody>
          <a:bodyPr>
            <a:normAutofit/>
          </a:bodyPr>
          <a:lstStyle/>
          <a:p>
            <a:r>
              <a:t>Placeholder for Implementation Details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8686800" cy="24532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Rectangle 8"/>
          <p:cNvSpPr/>
          <p:nvPr/>
        </p:nvSpPr>
        <p:spPr>
          <a:xfrm>
            <a:off x="228600" y="1508670"/>
            <a:ext cx="419099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Rectangle 9"/>
          <p:cNvSpPr/>
          <p:nvPr/>
        </p:nvSpPr>
        <p:spPr>
          <a:xfrm>
            <a:off x="21717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2171700" y="1508670"/>
            <a:ext cx="304800" cy="304800"/>
          </a:xfrm>
          <a:prstGeom prst="rect">
            <a:avLst/>
          </a:prstGeom>
          <a:noFill/>
          <a:ln>
            <a:noFill/>
          </a:ln>
        </p:spPr>
        <p:txBody>
          <a:bodyPr wrap="square" lIns="0" tIns="0" rIns="0" bIns="0" anchor="t">
            <a:spAutoFit/>
          </a:bodyPr>
          <a:lstStyle/>
          <a:p>
            <a:pPr algn="ctr"/>
            <a:endParaRPr/>
          </a:p>
        </p:txBody>
      </p:sp>
      <p:pic>
        <p:nvPicPr>
          <p:cNvPr id="12" name="Picture 11" descr="image.png"/>
          <p:cNvPicPr>
            <a:picLocks noChangeAspect="1"/>
          </p:cNvPicPr>
          <p:nvPr/>
        </p:nvPicPr>
        <p:blipFill>
          <a:blip r:embed="rId3"/>
          <a:stretch>
            <a:fillRect/>
          </a:stretch>
        </p:blipFill>
        <p:spPr>
          <a:xfrm>
            <a:off x="2171700" y="1508670"/>
            <a:ext cx="304800" cy="304800"/>
          </a:xfrm>
          <a:prstGeom prst="rect">
            <a:avLst/>
          </a:prstGeom>
        </p:spPr>
      </p:pic>
      <p:sp>
        <p:nvSpPr>
          <p:cNvPr id="13" name="TextBox 12"/>
          <p:cNvSpPr txBox="1"/>
          <p:nvPr/>
        </p:nvSpPr>
        <p:spPr>
          <a:xfrm>
            <a:off x="228600" y="1965870"/>
            <a:ext cx="4190999" cy="600164"/>
          </a:xfrm>
          <a:prstGeom prst="rect">
            <a:avLst/>
          </a:prstGeom>
          <a:noFill/>
          <a:ln>
            <a:noFill/>
          </a:ln>
        </p:spPr>
        <p:txBody>
          <a:bodyPr wrap="square" lIns="0" tIns="0" rIns="0" bIns="0" anchor="t">
            <a:spAutoFit/>
          </a:bodyPr>
          <a:lstStyle/>
          <a:p>
            <a:pPr algn="ctr"/>
            <a:r>
              <a:rPr sz="1300" b="1" i="0" dirty="0">
                <a:solidFill>
                  <a:srgbClr val="616161"/>
                </a:solidFill>
                <a:latin typeface="Proxima Nova"/>
              </a:rPr>
              <a:t>Sensor Reading Loop</a:t>
            </a:r>
          </a:p>
          <a:p>
            <a:pPr algn="ctr">
              <a:spcAft>
                <a:spcPts val="1200"/>
              </a:spcAft>
            </a:pPr>
            <a:r>
              <a:rPr sz="1300" b="0" i="0" dirty="0">
                <a:solidFill>
                  <a:srgbClr val="616161"/>
                </a:solidFill>
                <a:latin typeface="Proxima Nova"/>
              </a:rPr>
              <a:t>Continuously reads data from DHT22, MQ135, and </a:t>
            </a:r>
            <a:r>
              <a:rPr lang="en-US" sz="1300" b="0" i="0" dirty="0">
                <a:solidFill>
                  <a:srgbClr val="616161"/>
                </a:solidFill>
                <a:latin typeface="Proxima Nova"/>
              </a:rPr>
              <a:t>the ‘people sensor’ (ultrasound + infrared)</a:t>
            </a:r>
            <a:endParaRPr sz="1300" b="0" i="0" dirty="0">
              <a:solidFill>
                <a:srgbClr val="616161"/>
              </a:solidFill>
              <a:latin typeface="Proxima Nova"/>
            </a:endParaRPr>
          </a:p>
        </p:txBody>
      </p:sp>
      <p:sp>
        <p:nvSpPr>
          <p:cNvPr id="14" name="Rectangle 13"/>
          <p:cNvSpPr/>
          <p:nvPr/>
        </p:nvSpPr>
        <p:spPr>
          <a:xfrm>
            <a:off x="4724400" y="1508670"/>
            <a:ext cx="419099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5" name="Rectangle 14"/>
          <p:cNvSpPr/>
          <p:nvPr/>
        </p:nvSpPr>
        <p:spPr>
          <a:xfrm>
            <a:off x="66675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6" name="TextBox 15"/>
          <p:cNvSpPr txBox="1"/>
          <p:nvPr/>
        </p:nvSpPr>
        <p:spPr>
          <a:xfrm>
            <a:off x="6667500" y="1508670"/>
            <a:ext cx="304800" cy="304800"/>
          </a:xfrm>
          <a:prstGeom prst="rect">
            <a:avLst/>
          </a:prstGeom>
          <a:noFill/>
          <a:ln>
            <a:noFill/>
          </a:ln>
        </p:spPr>
        <p:txBody>
          <a:bodyPr wrap="square" lIns="0" tIns="0" rIns="0" bIns="0" anchor="t">
            <a:spAutoFit/>
          </a:bodyPr>
          <a:lstStyle/>
          <a:p>
            <a:pPr algn="ctr"/>
            <a:endParaRPr/>
          </a:p>
        </p:txBody>
      </p:sp>
      <p:pic>
        <p:nvPicPr>
          <p:cNvPr id="17" name="Picture 16" descr="image.png"/>
          <p:cNvPicPr>
            <a:picLocks noChangeAspect="1"/>
          </p:cNvPicPr>
          <p:nvPr/>
        </p:nvPicPr>
        <p:blipFill>
          <a:blip r:embed="rId4"/>
          <a:stretch>
            <a:fillRect/>
          </a:stretch>
        </p:blipFill>
        <p:spPr>
          <a:xfrm>
            <a:off x="6667500" y="1508670"/>
            <a:ext cx="304800" cy="304800"/>
          </a:xfrm>
          <a:prstGeom prst="rect">
            <a:avLst/>
          </a:prstGeom>
        </p:spPr>
      </p:pic>
      <p:sp>
        <p:nvSpPr>
          <p:cNvPr id="18" name="TextBox 17"/>
          <p:cNvSpPr txBox="1"/>
          <p:nvPr/>
        </p:nvSpPr>
        <p:spPr>
          <a:xfrm>
            <a:off x="4724400" y="1965870"/>
            <a:ext cx="4190999" cy="205680"/>
          </a:xfrm>
          <a:prstGeom prst="rect">
            <a:avLst/>
          </a:prstGeom>
          <a:noFill/>
          <a:ln>
            <a:noFill/>
          </a:ln>
        </p:spPr>
        <p:txBody>
          <a:bodyPr wrap="square" lIns="0" tIns="0" rIns="0" bIns="0" anchor="t">
            <a:spAutoFit/>
          </a:bodyPr>
          <a:lstStyle/>
          <a:p>
            <a:pPr algn="ctr"/>
            <a:r>
              <a:rPr sz="1300" b="1" i="0">
                <a:solidFill>
                  <a:srgbClr val="616161"/>
                </a:solidFill>
                <a:latin typeface="Proxima Nova"/>
              </a:rPr>
              <a:t>Threshold Evaluation</a:t>
            </a:r>
          </a:p>
          <a:p>
            <a:pPr algn="ctr">
              <a:spcAft>
                <a:spcPts val="1200"/>
              </a:spcAft>
            </a:pPr>
            <a:r>
              <a:rPr sz="1300" b="0" i="0" dirty="0">
                <a:solidFill>
                  <a:srgbClr val="616161"/>
                </a:solidFill>
                <a:latin typeface="Proxima Nova"/>
              </a:rPr>
              <a:t>Compares real-time values to pre-set thresholds to trigger actions.</a:t>
            </a:r>
          </a:p>
        </p:txBody>
      </p:sp>
      <p:sp>
        <p:nvSpPr>
          <p:cNvPr id="19" name="Rectangle 18"/>
          <p:cNvSpPr/>
          <p:nvPr/>
        </p:nvSpPr>
        <p:spPr>
          <a:xfrm>
            <a:off x="228600" y="2887712"/>
            <a:ext cx="419099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0" name="Rectangle 19"/>
          <p:cNvSpPr/>
          <p:nvPr/>
        </p:nvSpPr>
        <p:spPr>
          <a:xfrm>
            <a:off x="2171700" y="2887712"/>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1" name="TextBox 20"/>
          <p:cNvSpPr txBox="1"/>
          <p:nvPr/>
        </p:nvSpPr>
        <p:spPr>
          <a:xfrm>
            <a:off x="2171700" y="2887712"/>
            <a:ext cx="304800" cy="304800"/>
          </a:xfrm>
          <a:prstGeom prst="rect">
            <a:avLst/>
          </a:prstGeom>
          <a:noFill/>
          <a:ln>
            <a:noFill/>
          </a:ln>
        </p:spPr>
        <p:txBody>
          <a:bodyPr wrap="square" lIns="0" tIns="0" rIns="0" bIns="0" anchor="t">
            <a:spAutoFit/>
          </a:bodyPr>
          <a:lstStyle/>
          <a:p>
            <a:pPr algn="ctr"/>
            <a:endParaRPr/>
          </a:p>
        </p:txBody>
      </p:sp>
      <p:pic>
        <p:nvPicPr>
          <p:cNvPr id="22" name="Picture 21" descr="image.png"/>
          <p:cNvPicPr>
            <a:picLocks noChangeAspect="1"/>
          </p:cNvPicPr>
          <p:nvPr/>
        </p:nvPicPr>
        <p:blipFill>
          <a:blip r:embed="rId5"/>
          <a:stretch>
            <a:fillRect/>
          </a:stretch>
        </p:blipFill>
        <p:spPr>
          <a:xfrm>
            <a:off x="2171700" y="2887712"/>
            <a:ext cx="304800" cy="304800"/>
          </a:xfrm>
          <a:prstGeom prst="rect">
            <a:avLst/>
          </a:prstGeom>
        </p:spPr>
      </p:pic>
      <p:sp>
        <p:nvSpPr>
          <p:cNvPr id="23" name="TextBox 22"/>
          <p:cNvSpPr txBox="1"/>
          <p:nvPr/>
        </p:nvSpPr>
        <p:spPr>
          <a:xfrm>
            <a:off x="228600" y="3344912"/>
            <a:ext cx="4190999" cy="205680"/>
          </a:xfrm>
          <a:prstGeom prst="rect">
            <a:avLst/>
          </a:prstGeom>
          <a:noFill/>
          <a:ln>
            <a:noFill/>
          </a:ln>
        </p:spPr>
        <p:txBody>
          <a:bodyPr wrap="square" lIns="0" tIns="0" rIns="0" bIns="0" anchor="t">
            <a:spAutoFit/>
          </a:bodyPr>
          <a:lstStyle/>
          <a:p>
            <a:pPr algn="ctr"/>
            <a:r>
              <a:rPr sz="1300" b="1" i="0">
                <a:solidFill>
                  <a:srgbClr val="616161"/>
                </a:solidFill>
                <a:latin typeface="Proxima Nova"/>
              </a:rPr>
              <a:t>MQTT Messaging</a:t>
            </a:r>
          </a:p>
          <a:p>
            <a:pPr algn="ctr">
              <a:spcAft>
                <a:spcPts val="1200"/>
              </a:spcAft>
            </a:pPr>
            <a:r>
              <a:rPr sz="1300" b="0" i="0">
                <a:solidFill>
                  <a:srgbClr val="616161"/>
                </a:solidFill>
                <a:latin typeface="Proxima Nova"/>
              </a:rPr>
              <a:t>Publishes sensor data to the broker and listens for actuator commands.</a:t>
            </a:r>
          </a:p>
        </p:txBody>
      </p:sp>
      <p:sp>
        <p:nvSpPr>
          <p:cNvPr id="24" name="Rectangle 23"/>
          <p:cNvSpPr/>
          <p:nvPr/>
        </p:nvSpPr>
        <p:spPr>
          <a:xfrm>
            <a:off x="4724400" y="2887712"/>
            <a:ext cx="419099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5" name="Rectangle 24"/>
          <p:cNvSpPr/>
          <p:nvPr/>
        </p:nvSpPr>
        <p:spPr>
          <a:xfrm>
            <a:off x="6667500" y="2887712"/>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6" name="TextBox 25"/>
          <p:cNvSpPr txBox="1"/>
          <p:nvPr/>
        </p:nvSpPr>
        <p:spPr>
          <a:xfrm>
            <a:off x="6667500" y="2887712"/>
            <a:ext cx="304800" cy="304800"/>
          </a:xfrm>
          <a:prstGeom prst="rect">
            <a:avLst/>
          </a:prstGeom>
          <a:noFill/>
          <a:ln>
            <a:noFill/>
          </a:ln>
        </p:spPr>
        <p:txBody>
          <a:bodyPr wrap="square" lIns="0" tIns="0" rIns="0" bIns="0" anchor="t">
            <a:spAutoFit/>
          </a:bodyPr>
          <a:lstStyle/>
          <a:p>
            <a:pPr algn="ctr"/>
            <a:endParaRPr/>
          </a:p>
        </p:txBody>
      </p:sp>
      <p:pic>
        <p:nvPicPr>
          <p:cNvPr id="27" name="Picture 26" descr="image.png"/>
          <p:cNvPicPr>
            <a:picLocks noChangeAspect="1"/>
          </p:cNvPicPr>
          <p:nvPr/>
        </p:nvPicPr>
        <p:blipFill>
          <a:blip r:embed="rId6"/>
          <a:stretch>
            <a:fillRect/>
          </a:stretch>
        </p:blipFill>
        <p:spPr>
          <a:xfrm>
            <a:off x="6667500" y="2887712"/>
            <a:ext cx="304800" cy="304800"/>
          </a:xfrm>
          <a:prstGeom prst="rect">
            <a:avLst/>
          </a:prstGeom>
        </p:spPr>
      </p:pic>
      <p:sp>
        <p:nvSpPr>
          <p:cNvPr id="28" name="TextBox 27"/>
          <p:cNvSpPr txBox="1"/>
          <p:nvPr/>
        </p:nvSpPr>
        <p:spPr>
          <a:xfrm>
            <a:off x="4724400" y="3344912"/>
            <a:ext cx="4190999" cy="205680"/>
          </a:xfrm>
          <a:prstGeom prst="rect">
            <a:avLst/>
          </a:prstGeom>
          <a:noFill/>
          <a:ln>
            <a:noFill/>
          </a:ln>
        </p:spPr>
        <p:txBody>
          <a:bodyPr wrap="square" lIns="0" tIns="0" rIns="0" bIns="0" anchor="t">
            <a:spAutoFit/>
          </a:bodyPr>
          <a:lstStyle/>
          <a:p>
            <a:pPr algn="ctr"/>
            <a:r>
              <a:rPr sz="1300" b="1" i="0">
                <a:solidFill>
                  <a:srgbClr val="616161"/>
                </a:solidFill>
                <a:latin typeface="Proxima Nova"/>
              </a:rPr>
              <a:t>Control Logic</a:t>
            </a:r>
          </a:p>
          <a:p>
            <a:pPr algn="ctr">
              <a:spcAft>
                <a:spcPts val="1200"/>
              </a:spcAft>
            </a:pPr>
            <a:r>
              <a:rPr sz="1300" b="0" i="0">
                <a:solidFill>
                  <a:srgbClr val="616161"/>
                </a:solidFill>
                <a:latin typeface="Proxima Nova"/>
              </a:rPr>
              <a:t>Based on logic tree, actuates fan/AC/window via GPIO if conditions are met.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Results &amp; Observations</a:t>
            </a:r>
          </a:p>
        </p:txBody>
      </p:sp>
      <p:sp>
        <p:nvSpPr>
          <p:cNvPr id="4" name="Subtitle 3"/>
          <p:cNvSpPr>
            <a:spLocks noGrp="1"/>
          </p:cNvSpPr>
          <p:nvPr>
            <p:ph type="subTitle" idx="13"/>
          </p:nvPr>
        </p:nvSpPr>
        <p:spPr/>
        <p:txBody>
          <a:bodyPr>
            <a:normAutofit/>
          </a:bodyPr>
          <a:lstStyle/>
          <a:p>
            <a:r>
              <a:rPr dirty="0"/>
              <a:t>System Performance and Insights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315727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chemeClr val="tx1"/>
                </a:solidFill>
                <a:latin typeface="Proxima Nova"/>
              </a:rPr>
              <a:t>Data Trends:</a:t>
            </a:r>
            <a:r>
              <a:rPr sz="1300" b="0" i="0" dirty="0">
                <a:solidFill>
                  <a:schemeClr val="tx1"/>
                </a:solidFill>
                <a:latin typeface="Proxima Nova"/>
              </a:rPr>
              <a:t> Captured real-time sensor values of temperature and humidity, revealing consistent climate control.</a:t>
            </a:r>
          </a:p>
          <a:p>
            <a:pPr marL="228600" lvl="1" indent="-91440" algn="l">
              <a:spcBef>
                <a:spcPts val="1200"/>
              </a:spcBef>
              <a:spcAft>
                <a:spcPts val="0"/>
              </a:spcAft>
              <a:buSzPct val="100000"/>
              <a:buFont typeface="Arial"/>
              <a:buChar char="•"/>
            </a:pPr>
            <a:r>
              <a:rPr sz="1300" b="1" i="0" dirty="0">
                <a:solidFill>
                  <a:schemeClr val="tx1"/>
                </a:solidFill>
                <a:latin typeface="Proxima Nova"/>
              </a:rPr>
              <a:t>Power Efficiency:</a:t>
            </a:r>
            <a:r>
              <a:rPr sz="1300" b="0" i="0" dirty="0">
                <a:solidFill>
                  <a:schemeClr val="tx1"/>
                </a:solidFill>
                <a:latin typeface="Proxima Nova"/>
              </a:rPr>
              <a:t> Estimated 25% energy savings by reducing HVAC operation during idle or optimal conditions.</a:t>
            </a:r>
          </a:p>
          <a:p>
            <a:pPr marL="228600" lvl="1" indent="-91440" algn="l">
              <a:spcBef>
                <a:spcPts val="1200"/>
              </a:spcBef>
              <a:spcAft>
                <a:spcPts val="0"/>
              </a:spcAft>
              <a:buSzPct val="100000"/>
              <a:buFont typeface="Arial"/>
              <a:buChar char="•"/>
            </a:pPr>
            <a:r>
              <a:rPr sz="1300" b="1" i="0" dirty="0">
                <a:solidFill>
                  <a:schemeClr val="tx1"/>
                </a:solidFill>
                <a:latin typeface="Proxima Nova"/>
              </a:rPr>
              <a:t>Response Time:</a:t>
            </a:r>
            <a:r>
              <a:rPr sz="1300" b="0" i="0" dirty="0">
                <a:solidFill>
                  <a:schemeClr val="tx1"/>
                </a:solidFill>
                <a:latin typeface="Proxima Nova"/>
              </a:rPr>
              <a:t> System responded within 1–2 seconds to sensor triggers—ideal for real-time automation.</a:t>
            </a:r>
          </a:p>
          <a:p>
            <a:pPr marL="228600" lvl="1" indent="-91440" algn="l">
              <a:spcBef>
                <a:spcPts val="1200"/>
              </a:spcBef>
              <a:spcAft>
                <a:spcPts val="0"/>
              </a:spcAft>
              <a:buSzPct val="100000"/>
              <a:buFont typeface="Arial"/>
              <a:buChar char="•"/>
            </a:pPr>
            <a:r>
              <a:rPr sz="1300" b="1" i="0" dirty="0">
                <a:solidFill>
                  <a:schemeClr val="tx1"/>
                </a:solidFill>
                <a:latin typeface="Proxima Nova"/>
              </a:rPr>
              <a:t>Test Environment:</a:t>
            </a:r>
            <a:r>
              <a:rPr sz="1300" b="0" i="0" dirty="0">
                <a:solidFill>
                  <a:schemeClr val="tx1"/>
                </a:solidFill>
                <a:latin typeface="Proxima Nova"/>
              </a:rPr>
              <a:t> Prototypes tested in a controlled home setup with successful pre-cooling and auto-off routines.</a:t>
            </a:r>
          </a:p>
        </p:txBody>
      </p:sp>
      <p:sp>
        <p:nvSpPr>
          <p:cNvPr id="10" name="Rectangle 9"/>
          <p:cNvSpPr/>
          <p:nvPr/>
        </p:nvSpPr>
        <p:spPr>
          <a:xfrm>
            <a:off x="47244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xqclonkm.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Stephen Phillips - Hostreviews.co.uk on Unsplash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a:t>Challenges Faced</a:t>
            </a:r>
          </a:p>
        </p:txBody>
      </p:sp>
      <p:sp>
        <p:nvSpPr>
          <p:cNvPr id="4" name="Subtitle 3"/>
          <p:cNvSpPr>
            <a:spLocks noGrp="1"/>
          </p:cNvSpPr>
          <p:nvPr>
            <p:ph type="subTitle" idx="13"/>
          </p:nvPr>
        </p:nvSpPr>
        <p:spPr/>
        <p:txBody>
          <a:bodyPr>
            <a:normAutofit/>
          </a:bodyPr>
          <a:lstStyle/>
          <a:p>
            <a:r>
              <a:t>Placeholder for Team Reflections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315727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lang="en-IN" sz="1300" b="1" i="0" dirty="0">
                <a:solidFill>
                  <a:schemeClr val="tx1"/>
                </a:solidFill>
                <a:latin typeface="Proxima Nova"/>
              </a:rPr>
              <a:t>Connectivity Issues:</a:t>
            </a:r>
            <a:r>
              <a:rPr lang="en-IN" sz="1300" b="0" i="0" dirty="0">
                <a:solidFill>
                  <a:schemeClr val="tx1"/>
                </a:solidFill>
                <a:latin typeface="Proxima Nova"/>
              </a:rPr>
              <a:t> Placeholder - Describe problems faced in maintaining stable MQTT/Wi-Fi communication.</a:t>
            </a:r>
          </a:p>
          <a:p>
            <a:pPr marL="228600" lvl="1" indent="-91440" algn="l">
              <a:spcBef>
                <a:spcPts val="1200"/>
              </a:spcBef>
              <a:spcAft>
                <a:spcPts val="0"/>
              </a:spcAft>
              <a:buSzPct val="100000"/>
              <a:buFont typeface="Arial"/>
              <a:buChar char="•"/>
            </a:pPr>
            <a:r>
              <a:rPr lang="en-IN" sz="1300" b="1" i="0" dirty="0">
                <a:solidFill>
                  <a:schemeClr val="tx1"/>
                </a:solidFill>
                <a:latin typeface="Proxima Nova"/>
              </a:rPr>
              <a:t>Sensor Calibration:</a:t>
            </a:r>
            <a:r>
              <a:rPr lang="en-IN" sz="1300" b="0" i="0" dirty="0">
                <a:solidFill>
                  <a:schemeClr val="tx1"/>
                </a:solidFill>
                <a:latin typeface="Proxima Nova"/>
              </a:rPr>
              <a:t> Placeholder - Discuss any inaccuracies in sensor output and how they were addressed.</a:t>
            </a:r>
          </a:p>
          <a:p>
            <a:pPr marL="228600" lvl="1" indent="-91440" algn="l">
              <a:spcBef>
                <a:spcPts val="1200"/>
              </a:spcBef>
              <a:spcAft>
                <a:spcPts val="0"/>
              </a:spcAft>
              <a:buSzPct val="100000"/>
              <a:buFont typeface="Arial"/>
              <a:buChar char="•"/>
            </a:pPr>
            <a:r>
              <a:rPr sz="1300" b="1" i="0" dirty="0">
                <a:solidFill>
                  <a:schemeClr val="tx1"/>
                </a:solidFill>
                <a:latin typeface="Proxima Nova"/>
              </a:rPr>
              <a:t>Power Management:</a:t>
            </a:r>
            <a:r>
              <a:rPr sz="1300" b="0" i="0" dirty="0">
                <a:solidFill>
                  <a:schemeClr val="tx1"/>
                </a:solidFill>
                <a:latin typeface="Proxima Nova"/>
              </a:rPr>
              <a:t> Placeholder - Note any limitations related to power consumption or efficiency.</a:t>
            </a:r>
          </a:p>
          <a:p>
            <a:pPr marL="228600" lvl="1" indent="-91440" algn="l">
              <a:spcBef>
                <a:spcPts val="1200"/>
              </a:spcBef>
              <a:spcAft>
                <a:spcPts val="0"/>
              </a:spcAft>
              <a:buSzPct val="100000"/>
              <a:buFont typeface="Arial"/>
              <a:buChar char="•"/>
            </a:pPr>
            <a:r>
              <a:rPr sz="1300" b="1" i="0" dirty="0">
                <a:solidFill>
                  <a:schemeClr val="tx1"/>
                </a:solidFill>
                <a:latin typeface="Proxima Nova"/>
              </a:rPr>
              <a:t>Debugging Complex Logic:</a:t>
            </a:r>
            <a:r>
              <a:rPr sz="1300" b="0" i="0" dirty="0">
                <a:solidFill>
                  <a:schemeClr val="tx1"/>
                </a:solidFill>
                <a:latin typeface="Proxima Nova"/>
              </a:rPr>
              <a:t> Placeholder - Challenges in handling simultaneous inputs and ensuring smooth outputs.</a:t>
            </a:r>
          </a:p>
        </p:txBody>
      </p:sp>
      <p:sp>
        <p:nvSpPr>
          <p:cNvPr id="10" name="Rectangle 9"/>
          <p:cNvSpPr/>
          <p:nvPr/>
        </p:nvSpPr>
        <p:spPr>
          <a:xfrm>
            <a:off x="47244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image.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Dan LeFebvre on Unsplash</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Future Work &amp; Improvements</a:t>
            </a:r>
          </a:p>
        </p:txBody>
      </p:sp>
      <p:sp>
        <p:nvSpPr>
          <p:cNvPr id="4" name="Subtitle 3"/>
          <p:cNvSpPr>
            <a:spLocks noGrp="1"/>
          </p:cNvSpPr>
          <p:nvPr>
            <p:ph type="subTitle" idx="13"/>
          </p:nvPr>
        </p:nvSpPr>
        <p:spPr/>
        <p:txBody>
          <a:bodyPr>
            <a:normAutofit/>
          </a:bodyPr>
          <a:lstStyle/>
          <a:p>
            <a:r>
              <a:rPr dirty="0"/>
              <a:t>Enhancing Capabilities &amp; Scalability</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75716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lang="en-US" sz="1300" b="1" i="0" dirty="0">
                <a:solidFill>
                  <a:schemeClr val="tx1"/>
                </a:solidFill>
                <a:latin typeface="Proxima Nova"/>
              </a:rPr>
              <a:t>Machine</a:t>
            </a:r>
            <a:r>
              <a:rPr sz="1300" b="1" i="0" dirty="0">
                <a:solidFill>
                  <a:schemeClr val="tx1"/>
                </a:solidFill>
                <a:latin typeface="Proxima Nova"/>
              </a:rPr>
              <a:t> Learning Integration:</a:t>
            </a:r>
            <a:r>
              <a:rPr sz="1300" b="0" i="0" dirty="0">
                <a:solidFill>
                  <a:schemeClr val="tx1"/>
                </a:solidFill>
                <a:latin typeface="Proxima Nova"/>
              </a:rPr>
              <a:t> Train models using usage patterns to optimize control strategies and predict behavior</a:t>
            </a:r>
            <a:r>
              <a:rPr lang="en-US" sz="1300" b="0" i="0" dirty="0">
                <a:solidFill>
                  <a:schemeClr val="tx1"/>
                </a:solidFill>
                <a:latin typeface="Proxima Nova"/>
              </a:rPr>
              <a:t> of the user</a:t>
            </a:r>
            <a:endParaRPr sz="1300" b="0" i="0" dirty="0">
              <a:solidFill>
                <a:schemeClr val="tx1"/>
              </a:solidFill>
              <a:latin typeface="Proxima Nova"/>
            </a:endParaRPr>
          </a:p>
          <a:p>
            <a:pPr marL="228600" lvl="1" indent="-91440" algn="l">
              <a:spcBef>
                <a:spcPts val="1200"/>
              </a:spcBef>
              <a:spcAft>
                <a:spcPts val="0"/>
              </a:spcAft>
              <a:buSzPct val="100000"/>
              <a:buFont typeface="Arial"/>
              <a:buChar char="•"/>
            </a:pPr>
            <a:r>
              <a:rPr sz="1300" b="1" i="0" dirty="0">
                <a:solidFill>
                  <a:schemeClr val="tx1"/>
                </a:solidFill>
                <a:latin typeface="Proxima Nova"/>
              </a:rPr>
              <a:t>Voice Assistant Compatibility:</a:t>
            </a:r>
            <a:r>
              <a:rPr sz="1300" b="0" i="0" dirty="0">
                <a:solidFill>
                  <a:schemeClr val="tx1"/>
                </a:solidFill>
                <a:latin typeface="Proxima Nova"/>
              </a:rPr>
              <a:t> </a:t>
            </a:r>
            <a:r>
              <a:rPr lang="en-US" sz="1300" b="0" i="0" dirty="0">
                <a:solidFill>
                  <a:schemeClr val="tx1"/>
                </a:solidFill>
                <a:latin typeface="Proxima Nova"/>
              </a:rPr>
              <a:t>Enable Alexa and Siri compatibility</a:t>
            </a:r>
            <a:endParaRPr sz="1300" b="0" i="0" dirty="0">
              <a:solidFill>
                <a:schemeClr val="tx1"/>
              </a:solidFill>
              <a:latin typeface="Proxima Nova"/>
            </a:endParaRPr>
          </a:p>
          <a:p>
            <a:pPr marL="228600" lvl="1" indent="-91440" algn="l">
              <a:spcBef>
                <a:spcPts val="1200"/>
              </a:spcBef>
              <a:spcAft>
                <a:spcPts val="0"/>
              </a:spcAft>
              <a:buSzPct val="100000"/>
              <a:buFont typeface="Arial"/>
              <a:buChar char="•"/>
            </a:pPr>
            <a:r>
              <a:rPr sz="1300" b="1" i="0" dirty="0">
                <a:solidFill>
                  <a:schemeClr val="tx1"/>
                </a:solidFill>
                <a:latin typeface="Proxima Nova"/>
              </a:rPr>
              <a:t>Renewable Power Supply:</a:t>
            </a:r>
            <a:r>
              <a:rPr sz="1300" b="0" i="0" dirty="0">
                <a:solidFill>
                  <a:schemeClr val="tx1"/>
                </a:solidFill>
                <a:latin typeface="Proxima Nova"/>
              </a:rPr>
              <a:t> </a:t>
            </a:r>
            <a:r>
              <a:rPr lang="en-US" sz="1300" dirty="0">
                <a:solidFill>
                  <a:schemeClr val="tx1"/>
                </a:solidFill>
                <a:latin typeface="Proxima Nova"/>
              </a:rPr>
              <a:t>Integrate solar panels, to further decrease power consumption</a:t>
            </a:r>
            <a:endParaRPr sz="1300" b="0" i="0" dirty="0">
              <a:solidFill>
                <a:schemeClr val="tx1"/>
              </a:solidFill>
              <a:latin typeface="Proxima Nova"/>
            </a:endParaRPr>
          </a:p>
          <a:p>
            <a:pPr marL="228600" lvl="1" indent="-91440" algn="l">
              <a:spcBef>
                <a:spcPts val="1200"/>
              </a:spcBef>
              <a:spcAft>
                <a:spcPts val="0"/>
              </a:spcAft>
              <a:buSzPct val="100000"/>
              <a:buFont typeface="Arial"/>
              <a:buChar char="•"/>
            </a:pPr>
            <a:r>
              <a:rPr sz="1300" b="1" i="0" dirty="0">
                <a:solidFill>
                  <a:schemeClr val="tx1"/>
                </a:solidFill>
                <a:latin typeface="Proxima Nova"/>
              </a:rPr>
              <a:t>Multi-Room Expansion:</a:t>
            </a:r>
            <a:r>
              <a:rPr sz="1300" b="0" i="0" dirty="0">
                <a:solidFill>
                  <a:schemeClr val="tx1"/>
                </a:solidFill>
                <a:latin typeface="Proxima Nova"/>
              </a:rPr>
              <a:t> Scale system to monitor and manage climate in </a:t>
            </a:r>
            <a:r>
              <a:rPr lang="en-US" sz="1300" b="0" i="0" dirty="0">
                <a:solidFill>
                  <a:schemeClr val="tx1"/>
                </a:solidFill>
                <a:latin typeface="Proxima Nova"/>
              </a:rPr>
              <a:t>homes which have multiple rooms</a:t>
            </a:r>
            <a:endParaRPr sz="1300" b="0" i="0" dirty="0">
              <a:solidFill>
                <a:schemeClr val="tx1"/>
              </a:solidFill>
              <a:latin typeface="Proxima Nova"/>
            </a:endParaRPr>
          </a:p>
        </p:txBody>
      </p:sp>
      <p:sp>
        <p:nvSpPr>
          <p:cNvPr id="10" name="Rectangle 9"/>
          <p:cNvSpPr/>
          <p:nvPr/>
        </p:nvSpPr>
        <p:spPr>
          <a:xfrm>
            <a:off x="47244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image.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Sebastian Scholz (Nuki) on Unsplash</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a:solidFill>
                  <a:schemeClr val="tx1"/>
                </a:solidFill>
              </a:rPr>
              <a:t>Conclusion</a:t>
            </a:r>
          </a:p>
        </p:txBody>
      </p:sp>
      <p:sp>
        <p:nvSpPr>
          <p:cNvPr id="4" name="Subtitle 3"/>
          <p:cNvSpPr>
            <a:spLocks noGrp="1"/>
          </p:cNvSpPr>
          <p:nvPr>
            <p:ph type="subTitle" idx="13"/>
          </p:nvPr>
        </p:nvSpPr>
        <p:spPr/>
        <p:txBody>
          <a:bodyPr>
            <a:normAutofit/>
          </a:bodyPr>
          <a:lstStyle/>
          <a:p>
            <a:r>
              <a:rPr dirty="0">
                <a:solidFill>
                  <a:schemeClr val="tx1"/>
                </a:solidFill>
              </a:rPr>
              <a:t>Project Impact and Learnings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solidFill>
                <a:schemeClr val="tx1"/>
              </a:solidFill>
            </a:endParaR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8" name="Rectangle 7"/>
          <p:cNvSpPr/>
          <p:nvPr/>
        </p:nvSpPr>
        <p:spPr>
          <a:xfrm>
            <a:off x="228600" y="1508670"/>
            <a:ext cx="8686800" cy="24532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9" name="Rectangle 8"/>
          <p:cNvSpPr/>
          <p:nvPr/>
        </p:nvSpPr>
        <p:spPr>
          <a:xfrm>
            <a:off x="228600" y="1508670"/>
            <a:ext cx="419099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10" name="Rectangle 9"/>
          <p:cNvSpPr/>
          <p:nvPr/>
        </p:nvSpPr>
        <p:spPr>
          <a:xfrm>
            <a:off x="21717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11" name="TextBox 10"/>
          <p:cNvSpPr txBox="1"/>
          <p:nvPr/>
        </p:nvSpPr>
        <p:spPr>
          <a:xfrm>
            <a:off x="2171700" y="1508670"/>
            <a:ext cx="304800" cy="215444"/>
          </a:xfrm>
          <a:prstGeom prst="rect">
            <a:avLst/>
          </a:prstGeom>
          <a:noFill/>
          <a:ln>
            <a:noFill/>
          </a:ln>
        </p:spPr>
        <p:txBody>
          <a:bodyPr wrap="square" lIns="0" tIns="0" rIns="0" bIns="0" anchor="t">
            <a:spAutoFit/>
          </a:bodyPr>
          <a:lstStyle/>
          <a:p>
            <a:pPr algn="ctr"/>
            <a:endParaRPr>
              <a:solidFill>
                <a:schemeClr val="tx1"/>
              </a:solidFill>
            </a:endParaRPr>
          </a:p>
        </p:txBody>
      </p:sp>
      <p:pic>
        <p:nvPicPr>
          <p:cNvPr id="12" name="Picture 11" descr="tmpx57xjtif.png"/>
          <p:cNvPicPr>
            <a:picLocks noChangeAspect="1"/>
          </p:cNvPicPr>
          <p:nvPr/>
        </p:nvPicPr>
        <p:blipFill>
          <a:blip r:embed="rId3"/>
          <a:stretch>
            <a:fillRect/>
          </a:stretch>
        </p:blipFill>
        <p:spPr>
          <a:xfrm>
            <a:off x="2171700" y="1508670"/>
            <a:ext cx="304800" cy="304800"/>
          </a:xfrm>
          <a:prstGeom prst="rect">
            <a:avLst/>
          </a:prstGeom>
        </p:spPr>
      </p:pic>
      <p:sp>
        <p:nvSpPr>
          <p:cNvPr id="13" name="TextBox 12"/>
          <p:cNvSpPr txBox="1"/>
          <p:nvPr/>
        </p:nvSpPr>
        <p:spPr>
          <a:xfrm>
            <a:off x="228600" y="1965870"/>
            <a:ext cx="4190999" cy="1154162"/>
          </a:xfrm>
          <a:prstGeom prst="rect">
            <a:avLst/>
          </a:prstGeom>
          <a:noFill/>
          <a:ln>
            <a:noFill/>
          </a:ln>
        </p:spPr>
        <p:txBody>
          <a:bodyPr wrap="square" lIns="0" tIns="0" rIns="0" bIns="0" anchor="t">
            <a:spAutoFit/>
          </a:bodyPr>
          <a:lstStyle/>
          <a:p>
            <a:pPr algn="ctr"/>
            <a:r>
              <a:rPr sz="1300" b="1" i="0" dirty="0">
                <a:solidFill>
                  <a:schemeClr val="tx1"/>
                </a:solidFill>
                <a:latin typeface="Proxima Nova"/>
              </a:rPr>
              <a:t>Efficiency Gains</a:t>
            </a:r>
          </a:p>
          <a:p>
            <a:pPr algn="ctr">
              <a:spcAft>
                <a:spcPts val="1200"/>
              </a:spcAft>
            </a:pPr>
            <a:r>
              <a:rPr lang="en-US" sz="1300" b="0" i="0" dirty="0">
                <a:solidFill>
                  <a:schemeClr val="tx1"/>
                </a:solidFill>
                <a:latin typeface="Proxima Nova"/>
              </a:rPr>
              <a:t>Lorem </a:t>
            </a:r>
            <a:r>
              <a:rPr lang="en-US" sz="1300" b="0" i="0" dirty="0" err="1">
                <a:solidFill>
                  <a:schemeClr val="tx1"/>
                </a:solidFill>
                <a:latin typeface="Proxima Nova"/>
              </a:rPr>
              <a:t>epsum</a:t>
            </a:r>
            <a:r>
              <a:rPr lang="en-US" sz="1300" b="0" i="0" dirty="0">
                <a:solidFill>
                  <a:schemeClr val="tx1"/>
                </a:solidFill>
                <a:latin typeface="Proxima Nova"/>
              </a:rPr>
              <a:t> lar David </a:t>
            </a:r>
            <a:r>
              <a:rPr lang="en-US" sz="1300" b="0" i="0" dirty="0" err="1">
                <a:solidFill>
                  <a:schemeClr val="tx1"/>
                </a:solidFill>
                <a:latin typeface="Proxima Nova"/>
              </a:rPr>
              <a:t>ul</a:t>
            </a:r>
            <a:r>
              <a:rPr lang="en-US" sz="1300" b="0" i="0" dirty="0">
                <a:solidFill>
                  <a:schemeClr val="tx1"/>
                </a:solidFill>
                <a:latin typeface="Proxima Nova"/>
              </a:rPr>
              <a:t> sangat or </a:t>
            </a:r>
            <a:r>
              <a:rPr lang="en-US" sz="1300" b="0" i="0" dirty="0" err="1">
                <a:solidFill>
                  <a:schemeClr val="tx1"/>
                </a:solidFill>
                <a:latin typeface="Proxima Nova"/>
              </a:rPr>
              <a:t>honge</a:t>
            </a:r>
            <a:r>
              <a:rPr lang="en-US" sz="1300" b="0" i="0" dirty="0">
                <a:solidFill>
                  <a:schemeClr val="tx1"/>
                </a:solidFill>
                <a:latin typeface="Proxima Nova"/>
              </a:rPr>
              <a:t> Lorem </a:t>
            </a:r>
            <a:r>
              <a:rPr lang="en-US" sz="1300" b="0" i="0" dirty="0" err="1">
                <a:solidFill>
                  <a:schemeClr val="tx1"/>
                </a:solidFill>
                <a:latin typeface="Proxima Nova"/>
              </a:rPr>
              <a:t>epsum</a:t>
            </a:r>
            <a:r>
              <a:rPr lang="en-US" sz="1300" b="0" i="0" dirty="0">
                <a:solidFill>
                  <a:schemeClr val="tx1"/>
                </a:solidFill>
                <a:latin typeface="Proxima Nova"/>
              </a:rPr>
              <a:t> lar David </a:t>
            </a:r>
            <a:r>
              <a:rPr lang="en-US" sz="1300" b="0" i="0" dirty="0" err="1">
                <a:solidFill>
                  <a:schemeClr val="tx1"/>
                </a:solidFill>
                <a:latin typeface="Proxima Nova"/>
              </a:rPr>
              <a:t>ul</a:t>
            </a:r>
            <a:r>
              <a:rPr lang="en-US" sz="1300" b="0" i="0" dirty="0">
                <a:solidFill>
                  <a:schemeClr val="tx1"/>
                </a:solidFill>
                <a:latin typeface="Proxima Nova"/>
              </a:rPr>
              <a:t> sangat or </a:t>
            </a:r>
            <a:r>
              <a:rPr lang="en-US" sz="1300" b="0" i="0" dirty="0" err="1">
                <a:solidFill>
                  <a:schemeClr val="tx1"/>
                </a:solidFill>
                <a:latin typeface="Proxima Nova"/>
              </a:rPr>
              <a:t>honge</a:t>
            </a:r>
            <a:r>
              <a:rPr lang="en-US" sz="1300" dirty="0">
                <a:solidFill>
                  <a:schemeClr val="tx1"/>
                </a:solidFill>
                <a:latin typeface="Proxima Nova"/>
              </a:rPr>
              <a:t> </a:t>
            </a:r>
            <a:r>
              <a:rPr lang="en-US" sz="1300" b="0" i="0" dirty="0">
                <a:solidFill>
                  <a:schemeClr val="tx1"/>
                </a:solidFill>
                <a:latin typeface="Proxima Nova"/>
              </a:rPr>
              <a:t>Lorem </a:t>
            </a:r>
            <a:r>
              <a:rPr lang="en-US" sz="1300" b="0" i="0" dirty="0" err="1">
                <a:solidFill>
                  <a:schemeClr val="tx1"/>
                </a:solidFill>
                <a:latin typeface="Proxima Nova"/>
              </a:rPr>
              <a:t>epsum</a:t>
            </a:r>
            <a:r>
              <a:rPr lang="en-US" sz="1300" b="0" i="0" dirty="0">
                <a:solidFill>
                  <a:schemeClr val="tx1"/>
                </a:solidFill>
                <a:latin typeface="Proxima Nova"/>
              </a:rPr>
              <a:t> lar David </a:t>
            </a:r>
            <a:r>
              <a:rPr lang="en-US" sz="1300" b="0" i="0" dirty="0" err="1">
                <a:solidFill>
                  <a:schemeClr val="tx1"/>
                </a:solidFill>
                <a:latin typeface="Proxima Nova"/>
              </a:rPr>
              <a:t>ul</a:t>
            </a:r>
            <a:r>
              <a:rPr lang="en-US" sz="1300" b="0" i="0" dirty="0">
                <a:solidFill>
                  <a:schemeClr val="tx1"/>
                </a:solidFill>
                <a:latin typeface="Proxima Nova"/>
              </a:rPr>
              <a:t> sangat or </a:t>
            </a:r>
            <a:r>
              <a:rPr lang="en-US" sz="1300" b="0" i="0" dirty="0" err="1">
                <a:solidFill>
                  <a:schemeClr val="tx1"/>
                </a:solidFill>
                <a:latin typeface="Proxima Nova"/>
              </a:rPr>
              <a:t>honge</a:t>
            </a:r>
            <a:endParaRPr lang="en-US" sz="1300" b="0" i="0" dirty="0">
              <a:solidFill>
                <a:schemeClr val="tx1"/>
              </a:solidFill>
              <a:latin typeface="Proxima Nova"/>
            </a:endParaRPr>
          </a:p>
          <a:p>
            <a:pPr algn="ctr">
              <a:spcAft>
                <a:spcPts val="1200"/>
              </a:spcAft>
            </a:pPr>
            <a:endParaRPr sz="1300" b="0" i="0" dirty="0">
              <a:solidFill>
                <a:schemeClr val="tx1"/>
              </a:solidFill>
              <a:latin typeface="Proxima Nova"/>
            </a:endParaRPr>
          </a:p>
        </p:txBody>
      </p:sp>
      <p:sp>
        <p:nvSpPr>
          <p:cNvPr id="14" name="Rectangle 13"/>
          <p:cNvSpPr/>
          <p:nvPr/>
        </p:nvSpPr>
        <p:spPr>
          <a:xfrm>
            <a:off x="4724400" y="1508670"/>
            <a:ext cx="419099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15" name="Rectangle 14"/>
          <p:cNvSpPr/>
          <p:nvPr/>
        </p:nvSpPr>
        <p:spPr>
          <a:xfrm>
            <a:off x="66675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16" name="TextBox 15"/>
          <p:cNvSpPr txBox="1"/>
          <p:nvPr/>
        </p:nvSpPr>
        <p:spPr>
          <a:xfrm>
            <a:off x="6667500" y="1508670"/>
            <a:ext cx="304800" cy="215444"/>
          </a:xfrm>
          <a:prstGeom prst="rect">
            <a:avLst/>
          </a:prstGeom>
          <a:noFill/>
          <a:ln>
            <a:noFill/>
          </a:ln>
        </p:spPr>
        <p:txBody>
          <a:bodyPr wrap="square" lIns="0" tIns="0" rIns="0" bIns="0" anchor="t">
            <a:spAutoFit/>
          </a:bodyPr>
          <a:lstStyle/>
          <a:p>
            <a:pPr algn="ctr"/>
            <a:endParaRPr>
              <a:solidFill>
                <a:schemeClr val="tx1"/>
              </a:solidFill>
            </a:endParaRPr>
          </a:p>
        </p:txBody>
      </p:sp>
      <p:pic>
        <p:nvPicPr>
          <p:cNvPr id="17" name="Picture 16" descr="tmpygdwkeld.png"/>
          <p:cNvPicPr>
            <a:picLocks noChangeAspect="1"/>
          </p:cNvPicPr>
          <p:nvPr/>
        </p:nvPicPr>
        <p:blipFill>
          <a:blip r:embed="rId4"/>
          <a:stretch>
            <a:fillRect/>
          </a:stretch>
        </p:blipFill>
        <p:spPr>
          <a:xfrm>
            <a:off x="6667500" y="1508670"/>
            <a:ext cx="304800" cy="304800"/>
          </a:xfrm>
          <a:prstGeom prst="rect">
            <a:avLst/>
          </a:prstGeom>
        </p:spPr>
      </p:pic>
      <p:sp>
        <p:nvSpPr>
          <p:cNvPr id="18" name="TextBox 17"/>
          <p:cNvSpPr txBox="1"/>
          <p:nvPr/>
        </p:nvSpPr>
        <p:spPr>
          <a:xfrm>
            <a:off x="4724400" y="1965870"/>
            <a:ext cx="4190999" cy="600164"/>
          </a:xfrm>
          <a:prstGeom prst="rect">
            <a:avLst/>
          </a:prstGeom>
          <a:noFill/>
          <a:ln>
            <a:noFill/>
          </a:ln>
        </p:spPr>
        <p:txBody>
          <a:bodyPr wrap="square" lIns="0" tIns="0" rIns="0" bIns="0" anchor="t">
            <a:spAutoFit/>
          </a:bodyPr>
          <a:lstStyle/>
          <a:p>
            <a:pPr algn="ctr"/>
            <a:r>
              <a:rPr sz="1300" b="1" i="0" dirty="0">
                <a:solidFill>
                  <a:schemeClr val="tx1"/>
                </a:solidFill>
                <a:latin typeface="Proxima Nova"/>
              </a:rPr>
              <a:t>User-Centric Design</a:t>
            </a:r>
          </a:p>
          <a:p>
            <a:pPr algn="ctr">
              <a:spcAft>
                <a:spcPts val="1200"/>
              </a:spcAft>
            </a:pPr>
            <a:r>
              <a:rPr sz="1300" b="0" i="0" dirty="0">
                <a:solidFill>
                  <a:schemeClr val="tx1"/>
                </a:solidFill>
                <a:latin typeface="Proxima Nova"/>
              </a:rPr>
              <a:t>Remote access, automation, and integration ensure a highly comfortable and convenient user experience.</a:t>
            </a:r>
          </a:p>
        </p:txBody>
      </p:sp>
      <p:sp>
        <p:nvSpPr>
          <p:cNvPr id="19" name="Rectangle 18"/>
          <p:cNvSpPr/>
          <p:nvPr/>
        </p:nvSpPr>
        <p:spPr>
          <a:xfrm>
            <a:off x="228600" y="2887712"/>
            <a:ext cx="419099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20" name="Rectangle 19"/>
          <p:cNvSpPr/>
          <p:nvPr/>
        </p:nvSpPr>
        <p:spPr>
          <a:xfrm>
            <a:off x="2171700" y="2887712"/>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21" name="TextBox 20"/>
          <p:cNvSpPr txBox="1"/>
          <p:nvPr/>
        </p:nvSpPr>
        <p:spPr>
          <a:xfrm>
            <a:off x="2171700" y="2887712"/>
            <a:ext cx="304800" cy="215444"/>
          </a:xfrm>
          <a:prstGeom prst="rect">
            <a:avLst/>
          </a:prstGeom>
          <a:noFill/>
          <a:ln>
            <a:noFill/>
          </a:ln>
        </p:spPr>
        <p:txBody>
          <a:bodyPr wrap="square" lIns="0" tIns="0" rIns="0" bIns="0" anchor="t">
            <a:spAutoFit/>
          </a:bodyPr>
          <a:lstStyle/>
          <a:p>
            <a:pPr algn="ctr"/>
            <a:endParaRPr>
              <a:solidFill>
                <a:schemeClr val="tx1"/>
              </a:solidFill>
            </a:endParaRPr>
          </a:p>
        </p:txBody>
      </p:sp>
      <p:pic>
        <p:nvPicPr>
          <p:cNvPr id="22" name="Picture 21" descr="tmpuwp0hpu5.png"/>
          <p:cNvPicPr>
            <a:picLocks noChangeAspect="1"/>
          </p:cNvPicPr>
          <p:nvPr/>
        </p:nvPicPr>
        <p:blipFill>
          <a:blip r:embed="rId5"/>
          <a:stretch>
            <a:fillRect/>
          </a:stretch>
        </p:blipFill>
        <p:spPr>
          <a:xfrm>
            <a:off x="2171700" y="2887712"/>
            <a:ext cx="304800" cy="304800"/>
          </a:xfrm>
          <a:prstGeom prst="rect">
            <a:avLst/>
          </a:prstGeom>
        </p:spPr>
      </p:pic>
      <p:sp>
        <p:nvSpPr>
          <p:cNvPr id="23" name="TextBox 22"/>
          <p:cNvSpPr txBox="1"/>
          <p:nvPr/>
        </p:nvSpPr>
        <p:spPr>
          <a:xfrm>
            <a:off x="228600" y="3344912"/>
            <a:ext cx="4190999" cy="600164"/>
          </a:xfrm>
          <a:prstGeom prst="rect">
            <a:avLst/>
          </a:prstGeom>
          <a:noFill/>
          <a:ln>
            <a:noFill/>
          </a:ln>
        </p:spPr>
        <p:txBody>
          <a:bodyPr wrap="square" lIns="0" tIns="0" rIns="0" bIns="0" anchor="t">
            <a:spAutoFit/>
          </a:bodyPr>
          <a:lstStyle/>
          <a:p>
            <a:pPr algn="ctr"/>
            <a:r>
              <a:rPr sz="1300" b="1" i="0" dirty="0">
                <a:solidFill>
                  <a:schemeClr val="tx1"/>
                </a:solidFill>
                <a:latin typeface="Proxima Nova"/>
              </a:rPr>
              <a:t>Environmental Responsibility</a:t>
            </a:r>
          </a:p>
          <a:p>
            <a:pPr algn="ctr">
              <a:spcAft>
                <a:spcPts val="1200"/>
              </a:spcAft>
            </a:pPr>
            <a:r>
              <a:rPr sz="1300" b="0" i="0" dirty="0">
                <a:solidFill>
                  <a:schemeClr val="tx1"/>
                </a:solidFill>
                <a:latin typeface="Proxima Nova"/>
              </a:rPr>
              <a:t>Supports eco-friendly living by optimizing energy use and reducing emissions.</a:t>
            </a:r>
          </a:p>
        </p:txBody>
      </p:sp>
      <p:sp>
        <p:nvSpPr>
          <p:cNvPr id="24" name="Rectangle 23"/>
          <p:cNvSpPr/>
          <p:nvPr/>
        </p:nvSpPr>
        <p:spPr>
          <a:xfrm>
            <a:off x="4724400" y="2887712"/>
            <a:ext cx="419099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25" name="Rectangle 24"/>
          <p:cNvSpPr/>
          <p:nvPr/>
        </p:nvSpPr>
        <p:spPr>
          <a:xfrm>
            <a:off x="6667500" y="2887712"/>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solidFill>
                <a:schemeClr val="tx1"/>
              </a:solidFill>
            </a:endParaRPr>
          </a:p>
        </p:txBody>
      </p:sp>
      <p:sp>
        <p:nvSpPr>
          <p:cNvPr id="26" name="TextBox 25"/>
          <p:cNvSpPr txBox="1"/>
          <p:nvPr/>
        </p:nvSpPr>
        <p:spPr>
          <a:xfrm>
            <a:off x="6667500" y="2887712"/>
            <a:ext cx="304800" cy="215444"/>
          </a:xfrm>
          <a:prstGeom prst="rect">
            <a:avLst/>
          </a:prstGeom>
          <a:noFill/>
          <a:ln>
            <a:noFill/>
          </a:ln>
        </p:spPr>
        <p:txBody>
          <a:bodyPr wrap="square" lIns="0" tIns="0" rIns="0" bIns="0" anchor="t">
            <a:spAutoFit/>
          </a:bodyPr>
          <a:lstStyle/>
          <a:p>
            <a:pPr algn="ctr"/>
            <a:endParaRPr>
              <a:solidFill>
                <a:schemeClr val="tx1"/>
              </a:solidFill>
            </a:endParaRPr>
          </a:p>
        </p:txBody>
      </p:sp>
      <p:pic>
        <p:nvPicPr>
          <p:cNvPr id="27" name="Picture 26" descr="tmp4sm4j320.png"/>
          <p:cNvPicPr>
            <a:picLocks noChangeAspect="1"/>
          </p:cNvPicPr>
          <p:nvPr/>
        </p:nvPicPr>
        <p:blipFill>
          <a:blip r:embed="rId6"/>
          <a:stretch>
            <a:fillRect/>
          </a:stretch>
        </p:blipFill>
        <p:spPr>
          <a:xfrm>
            <a:off x="6667500" y="2887712"/>
            <a:ext cx="304800" cy="304800"/>
          </a:xfrm>
          <a:prstGeom prst="rect">
            <a:avLst/>
          </a:prstGeom>
        </p:spPr>
      </p:pic>
      <p:sp>
        <p:nvSpPr>
          <p:cNvPr id="28" name="TextBox 27"/>
          <p:cNvSpPr txBox="1"/>
          <p:nvPr/>
        </p:nvSpPr>
        <p:spPr>
          <a:xfrm>
            <a:off x="4724400" y="3344912"/>
            <a:ext cx="4190999" cy="600164"/>
          </a:xfrm>
          <a:prstGeom prst="rect">
            <a:avLst/>
          </a:prstGeom>
          <a:noFill/>
          <a:ln>
            <a:noFill/>
          </a:ln>
        </p:spPr>
        <p:txBody>
          <a:bodyPr wrap="square" lIns="0" tIns="0" rIns="0" bIns="0" anchor="t">
            <a:spAutoFit/>
          </a:bodyPr>
          <a:lstStyle/>
          <a:p>
            <a:pPr algn="ctr"/>
            <a:r>
              <a:rPr sz="1300" b="1" i="0" dirty="0">
                <a:solidFill>
                  <a:schemeClr val="tx1"/>
                </a:solidFill>
                <a:latin typeface="Proxima Nova"/>
              </a:rPr>
              <a:t>Technical Insights</a:t>
            </a:r>
          </a:p>
          <a:p>
            <a:pPr algn="ctr">
              <a:spcAft>
                <a:spcPts val="1200"/>
              </a:spcAft>
            </a:pPr>
            <a:r>
              <a:rPr sz="1300" b="0" i="0" dirty="0">
                <a:solidFill>
                  <a:schemeClr val="tx1"/>
                </a:solidFill>
                <a:latin typeface="Proxima Nova"/>
              </a:rPr>
              <a:t>Hands-on experience with IoT architecture, MQTT, sensor networks, and real-time system design.</a:t>
            </a: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Madison</Template>
  <TotalTime>68</TotalTime>
  <Words>1379</Words>
  <Application>Microsoft Macintosh PowerPoint</Application>
  <PresentationFormat>On-screen Show (16:9)</PresentationFormat>
  <Paragraphs>73</Paragraphs>
  <Slides>9</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Proxima Nova</vt:lpstr>
      <vt:lpstr>Spearmint</vt:lpstr>
      <vt:lpstr>Home Weather Control System</vt:lpstr>
      <vt:lpstr>Challenges Solved by Smart Climate Control</vt:lpstr>
      <vt:lpstr>System Architecture Overview</vt:lpstr>
      <vt:lpstr>Software Stack</vt:lpstr>
      <vt:lpstr>Code Logic</vt:lpstr>
      <vt:lpstr>Results &amp; Observations</vt:lpstr>
      <vt:lpstr>Challenges Faced</vt:lpstr>
      <vt:lpstr>Future Work &amp; Improvements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Samarth Rao</cp:lastModifiedBy>
  <cp:revision>4</cp:revision>
  <dcterms:modified xsi:type="dcterms:W3CDTF">2025-04-17T18:17:14Z</dcterms:modified>
</cp:coreProperties>
</file>